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7" r:id="rId3"/>
    <p:sldId id="257" r:id="rId4"/>
    <p:sldId id="259" r:id="rId5"/>
    <p:sldId id="258" r:id="rId6"/>
    <p:sldId id="260" r:id="rId7"/>
    <p:sldId id="264" r:id="rId8"/>
    <p:sldId id="262" r:id="rId9"/>
    <p:sldId id="263" r:id="rId10"/>
    <p:sldId id="261" r:id="rId11"/>
    <p:sldId id="265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90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9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64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2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0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03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75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30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9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005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363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18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352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380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392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61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983185-DE45-4BAC-8F17-636BB3243937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8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200862" cy="965969"/>
          </a:xfrm>
        </p:spPr>
        <p:txBody>
          <a:bodyPr/>
          <a:lstStyle/>
          <a:p>
            <a:r>
              <a:rPr lang="ar-SA" dirty="0" smtClean="0"/>
              <a:t>عنوان البحث المرجعي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501008"/>
            <a:ext cx="6200862" cy="72008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ar-SA" sz="1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العرض الأول – ملخص البحث المرجعي</a:t>
            </a:r>
            <a:endParaRPr lang="en-US" sz="1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03848" y="3884607"/>
            <a:ext cx="287771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1600" dirty="0">
                <a:latin typeface="Traditional Arabic" pitchFamily="18" charset="-78"/>
                <a:ea typeface="Times New Roman" pitchFamily="18" charset="0"/>
              </a:rPr>
              <a:t>اسماء أعضاء الفريق</a:t>
            </a:r>
            <a:endParaRPr lang="en-US" sz="600" dirty="0">
              <a:latin typeface="Arial" pitchFamily="34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>
                <a:latin typeface="Traditional Arabic" pitchFamily="18" charset="-78"/>
                <a:ea typeface="Times New Roman" pitchFamily="18" charset="0"/>
              </a:rPr>
              <a:t>........ </a:t>
            </a:r>
            <a:endParaRPr lang="ar-SA" sz="2000" b="1" dirty="0" smtClean="0">
              <a:latin typeface="Traditional Arabic" pitchFamily="18" charset="-78"/>
              <a:ea typeface="Times New Roman" pitchFamily="18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dirty="0" smtClean="0">
                <a:cs typeface="+mj-cs"/>
              </a:rPr>
              <a:t>الفصل </a:t>
            </a:r>
            <a:r>
              <a:rPr lang="ar-SA" dirty="0">
                <a:cs typeface="+mj-cs"/>
              </a:rPr>
              <a:t>الدراسي </a:t>
            </a:r>
            <a:r>
              <a:rPr lang="ar-SA" dirty="0" smtClean="0">
                <a:cs typeface="+mj-cs"/>
              </a:rPr>
              <a:t>الثاني</a:t>
            </a:r>
            <a:endParaRPr lang="en-US" dirty="0">
              <a:cs typeface="+mj-cs"/>
            </a:endParaRPr>
          </a:p>
          <a:p>
            <a:pPr rtl="1"/>
            <a:r>
              <a:rPr lang="ar-SA" dirty="0">
                <a:cs typeface="+mj-cs"/>
              </a:rPr>
              <a:t> </a:t>
            </a:r>
            <a:r>
              <a:rPr lang="ar-SA" dirty="0" smtClean="0">
                <a:cs typeface="+mj-cs"/>
              </a:rPr>
              <a:t>1438/1437هـ (2017/2016م</a:t>
            </a:r>
            <a:r>
              <a:rPr lang="ar-SA" dirty="0">
                <a:cs typeface="+mj-cs"/>
              </a:rPr>
              <a:t>)</a:t>
            </a:r>
            <a:endParaRPr lang="en-US" dirty="0">
              <a:cs typeface="+mj-cs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الرابط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عنوان البحث المختار للفريق البحثي</a:t>
            </a:r>
          </a:p>
          <a:p>
            <a:r>
              <a:rPr lang="ar-SA" dirty="0"/>
              <a:t>العلاقة بين البحث المرجعي والبحث المختار للفريق </a:t>
            </a:r>
            <a:r>
              <a:rPr lang="ar-SA" dirty="0" smtClean="0"/>
              <a:t>البحثي</a:t>
            </a:r>
          </a:p>
          <a:p>
            <a:endParaRPr lang="ar-SA" dirty="0"/>
          </a:p>
          <a:p>
            <a:pPr marL="0" indent="0" algn="ctr">
              <a:buNone/>
            </a:pPr>
            <a:r>
              <a:rPr lang="ar-SA" b="1" dirty="0" smtClean="0">
                <a:solidFill>
                  <a:srgbClr val="C00000"/>
                </a:solidFill>
              </a:rPr>
              <a:t>تجنب الخلط: يجب أن تركز </a:t>
            </a:r>
            <a:r>
              <a:rPr lang="ar-SA" b="1" dirty="0">
                <a:solidFill>
                  <a:srgbClr val="C00000"/>
                </a:solidFill>
              </a:rPr>
              <a:t>بقية شرائح العرض على تلخ</a:t>
            </a:r>
            <a:r>
              <a:rPr lang="ar-SA" b="1" u="sng" dirty="0">
                <a:solidFill>
                  <a:srgbClr val="C00000"/>
                </a:solidFill>
              </a:rPr>
              <a:t>يص البحث </a:t>
            </a:r>
            <a:r>
              <a:rPr lang="ar-SA" b="1" u="sng" dirty="0" smtClean="0">
                <a:solidFill>
                  <a:srgbClr val="C00000"/>
                </a:solidFill>
              </a:rPr>
              <a:t>المرجعي </a:t>
            </a:r>
            <a:r>
              <a:rPr lang="ar-SA" b="1" dirty="0" smtClean="0">
                <a:solidFill>
                  <a:srgbClr val="C00000"/>
                </a:solidFill>
              </a:rPr>
              <a:t>وعدم التطرق لموضوع البحث الذي سيقوم به الفريق</a:t>
            </a:r>
            <a:endParaRPr lang="ar-SA" b="1" dirty="0">
              <a:solidFill>
                <a:srgbClr val="C00000"/>
              </a:solidFill>
            </a:endParaRP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4771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أهمية الموضوع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أهمية الموضوع: من الناحية النظرية و/أو </a:t>
            </a:r>
            <a:r>
              <a:rPr lang="ar-SA" dirty="0" smtClean="0"/>
              <a:t>التطبيقية كما بينها الباحث في البحث المرجعي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أهداف البحث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ما الاهداف التي حددها البحث الرجعي؟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ar-SA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مسألة البحث </a:t>
            </a:r>
            <a:r>
              <a:rPr lang="ar-SA" sz="36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ونطاقها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السؤال/الأسئلة التي </a:t>
            </a:r>
            <a:r>
              <a:rPr lang="ar-SA" dirty="0" smtClean="0"/>
              <a:t>حاول البحث المرجعي الاجابة عنها</a:t>
            </a:r>
            <a:endParaRPr lang="en-US" dirty="0"/>
          </a:p>
          <a:p>
            <a:r>
              <a:rPr lang="ar-SA" dirty="0" smtClean="0"/>
              <a:t>ما حدود البحث التي ركز عليها الباحث</a:t>
            </a:r>
            <a:r>
              <a:rPr lang="ar-SA" dirty="0"/>
              <a:t>، </a:t>
            </a:r>
            <a:r>
              <a:rPr lang="ar-SA" dirty="0" smtClean="0"/>
              <a:t>وتحديداً ما الموضوعات التي تجنبها الباحث لكونها لا تدخل في نطاق البحث</a:t>
            </a:r>
            <a:r>
              <a:rPr lang="ar-SA" dirty="0"/>
              <a:t>؟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ar-SA" sz="4000" b="1" kern="1200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الفرضيات</a:t>
            </a:r>
            <a:r>
              <a:rPr lang="ar-SA" b="1" dirty="0" smtClean="0"/>
              <a:t> </a:t>
            </a:r>
            <a:r>
              <a:rPr lang="en-US" sz="1200" dirty="0"/>
              <a:t/>
            </a:r>
            <a:br>
              <a:rPr lang="en-US" sz="12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ما الفرضية أو الفرضيات التي انطلق منها البحث (إن وجدت)؟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تقسيمات </a:t>
            </a:r>
            <a:r>
              <a:rPr lang="ar-SA" b="1" dirty="0" smtClean="0"/>
              <a:t>البحث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اعرض الاقسام الرئيسة والفرعية للبحث الرجعي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ar-SA" sz="4000" b="1" kern="12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الإطار النظري للبحث</a:t>
            </a:r>
            <a:r>
              <a:rPr lang="en-US" sz="1200" dirty="0"/>
              <a:t/>
            </a:r>
            <a:br>
              <a:rPr lang="en-US" sz="12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ما الاطار النظري الذي انطلق منه الباحث لدراسة موضوع بحثه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الدراسات السابقة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 smtClean="0"/>
              <a:t>كم عدد الدراسات السابقة التي رجع إليها الباحث في بحثه</a:t>
            </a:r>
          </a:p>
          <a:p>
            <a:pPr rtl="1"/>
            <a:r>
              <a:rPr lang="ar-SA" dirty="0" smtClean="0"/>
              <a:t>وما أهمها من وجهة نظرك (من حيث قوة علاقتها بموضوع البحث)؟</a:t>
            </a:r>
            <a:endParaRPr lang="en-US" dirty="0"/>
          </a:p>
          <a:p>
            <a:pPr rt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البيانات </a:t>
            </a:r>
            <a:r>
              <a:rPr lang="ar-SA" b="1" dirty="0" smtClean="0"/>
              <a:t>والمنهجية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 smtClean="0"/>
              <a:t>ما البيانات التي اعتمد عليها في البحث؟ مع ذكر المتغيرات الرئيسة وتفصيلها إلى مستقلة وتابعة</a:t>
            </a:r>
          </a:p>
          <a:p>
            <a:pPr rtl="1"/>
            <a:r>
              <a:rPr lang="ar-SA" dirty="0" smtClean="0"/>
              <a:t>ما الطريقة الإحصائية الذي استخدمه الباحث في تحليل هذه البيانات؟</a:t>
            </a:r>
          </a:p>
          <a:p>
            <a:r>
              <a:rPr lang="ar-SA" b="1" dirty="0" smtClean="0">
                <a:solidFill>
                  <a:srgbClr val="C00000"/>
                </a:solidFill>
              </a:rPr>
              <a:t>ملاحظة: </a:t>
            </a:r>
            <a:r>
              <a:rPr lang="ar-SA" b="1" dirty="0">
                <a:solidFill>
                  <a:srgbClr val="C00000"/>
                </a:solidFill>
              </a:rPr>
              <a:t>تختلف منهجيات البحث وبعضها قد تكون </a:t>
            </a:r>
            <a:r>
              <a:rPr lang="ar-SA" b="1" u="sng" dirty="0">
                <a:solidFill>
                  <a:srgbClr val="C00000"/>
                </a:solidFill>
              </a:rPr>
              <a:t>نظرية</a:t>
            </a:r>
            <a:r>
              <a:rPr lang="ar-SA" b="1" dirty="0">
                <a:solidFill>
                  <a:srgbClr val="C00000"/>
                </a:solidFill>
              </a:rPr>
              <a:t> وليست تطبيقية، وهنا تختلف مدخلات الدراسة ومنهجية دراستها، ولا بد من </a:t>
            </a:r>
            <a:r>
              <a:rPr lang="ar-SA" b="1" dirty="0" smtClean="0">
                <a:solidFill>
                  <a:srgbClr val="C00000"/>
                </a:solidFill>
              </a:rPr>
              <a:t>بيانها هنا.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التحليل والمناقشة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 smtClean="0"/>
              <a:t>هل قام الباحث بتحليل نتائج البحث ومناقشتها بشكل متعمق؟</a:t>
            </a:r>
            <a:endParaRPr lang="en-US" dirty="0"/>
          </a:p>
          <a:p>
            <a:r>
              <a:rPr lang="ar-SA" dirty="0"/>
              <a:t>هل النتائج التي </a:t>
            </a:r>
            <a:r>
              <a:rPr lang="ar-SA" dirty="0" smtClean="0"/>
              <a:t>توصل لها الباحث تؤيد </a:t>
            </a:r>
            <a:r>
              <a:rPr lang="ar-SA" dirty="0"/>
              <a:t>نتائج أبحاث سابقة أم تختلف </a:t>
            </a:r>
            <a:r>
              <a:rPr lang="ar-SA" dirty="0" smtClean="0"/>
              <a:t>معها؟</a:t>
            </a:r>
          </a:p>
          <a:p>
            <a:r>
              <a:rPr lang="ar-SA" dirty="0" smtClean="0"/>
              <a:t>هل تتفق نتائج البحث مع الفرضيات التي انطلق منها البحث؟</a:t>
            </a:r>
            <a:endParaRPr lang="en-US" dirty="0"/>
          </a:p>
          <a:p>
            <a:r>
              <a:rPr lang="ar-SA" dirty="0" smtClean="0"/>
              <a:t>هل حقق الباحث أهداف </a:t>
            </a:r>
            <a:r>
              <a:rPr lang="ar-SA" dirty="0"/>
              <a:t>البحث التي </a:t>
            </a:r>
            <a:r>
              <a:rPr lang="ar-SA" dirty="0" smtClean="0"/>
              <a:t>أشار لها في مقدمة بحثه؟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الخاتمة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اسرد أبرز النتائج التي توصل لها البحث</a:t>
            </a:r>
          </a:p>
          <a:p>
            <a:r>
              <a:rPr lang="ar-SA" dirty="0" smtClean="0"/>
              <a:t>إذا </a:t>
            </a:r>
            <a:r>
              <a:rPr lang="ar-SA" dirty="0"/>
              <a:t>كان البحث قدم توصيات فما هي وما تقييمكم لها (عامة أو تفصيلية، نظرية أم عملية)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26666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المراجع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ما عدد المراجع التي رجع لها الباحث؟</a:t>
            </a:r>
          </a:p>
          <a:p>
            <a:r>
              <a:rPr lang="ar-SA" dirty="0" smtClean="0"/>
              <a:t>هل المراجع حديثة مقارنة بتاريخ نشر البحث؟</a:t>
            </a:r>
          </a:p>
          <a:p>
            <a:r>
              <a:rPr lang="ar-SA" dirty="0" smtClean="0"/>
              <a:t>هل وثق الباحث كل المراجع التي أشار لها في المتن؟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784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تقييم </a:t>
            </a:r>
            <a:r>
              <a:rPr lang="ar-SA" smtClean="0"/>
              <a:t>عام للبحث المرجعي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ما رأي الفريق في البحث المرجعي، </a:t>
            </a:r>
          </a:p>
          <a:p>
            <a:r>
              <a:rPr lang="ar-SA" dirty="0" smtClean="0"/>
              <a:t>تحديداً: بينوا جوانب القوة والقصور في البحث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558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116</TotalTime>
  <Words>348</Words>
  <Application>Microsoft Office PowerPoint</Application>
  <PresentationFormat>On-screen Show (4:3)</PresentationFormat>
  <Paragraphs>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Garamond</vt:lpstr>
      <vt:lpstr>Times New Roman</vt:lpstr>
      <vt:lpstr>Traditional Arabic</vt:lpstr>
      <vt:lpstr>Organic</vt:lpstr>
      <vt:lpstr>عنوان البحث المرجعي</vt:lpstr>
      <vt:lpstr>الرابط</vt:lpstr>
      <vt:lpstr>أهمية الموضوع</vt:lpstr>
      <vt:lpstr>أهداف البحث</vt:lpstr>
      <vt:lpstr>مسألة البحث ونطاقها</vt:lpstr>
      <vt:lpstr>الفرضيات  </vt:lpstr>
      <vt:lpstr>تقسيمات البحث </vt:lpstr>
      <vt:lpstr>الإطار النظري للبحث </vt:lpstr>
      <vt:lpstr>الدراسات السابقة</vt:lpstr>
      <vt:lpstr>البيانات والمنهجية </vt:lpstr>
      <vt:lpstr>التحليل والمناقشة</vt:lpstr>
      <vt:lpstr>الخاتمة</vt:lpstr>
      <vt:lpstr>المراجع</vt:lpstr>
      <vt:lpstr>تقييم عام للبحث المرجعي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</dc:title>
  <dc:creator>finance</dc:creator>
  <cp:lastModifiedBy>Khalil Aloui</cp:lastModifiedBy>
  <cp:revision>15</cp:revision>
  <dcterms:created xsi:type="dcterms:W3CDTF">2015-03-02T10:00:34Z</dcterms:created>
  <dcterms:modified xsi:type="dcterms:W3CDTF">2022-08-26T16:18:46Z</dcterms:modified>
</cp:coreProperties>
</file>